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Flinker logo and brand colors: local website brand assets.
- All names, values, claims, dates, and contact details are placeholders; verify before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23A6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DCE7F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66760" y="0"/>
            <a:ext cx="3824935" cy="6858000"/>
          </a:xfrm>
          <a:prstGeom prst="rect">
            <a:avLst/>
          </a:prstGeom>
          <a:solidFill>
            <a:srgbClr val="EEF5FC"/>
          </a:solidFill>
          <a:ln w="12700">
            <a:solidFill>
              <a:srgbClr val="EEF5FC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235440" y="164592"/>
            <a:ext cx="2651760" cy="2651760"/>
          </a:xfrm>
          <a:prstGeom prst="rect">
            <a:avLst/>
          </a:prstGeom>
          <a:solidFill>
            <a:srgbClr val="1D63B7">
              <a:alpha val="28000"/>
            </a:srgbClr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2700000">
            <a:off x="9985248" y="2971800"/>
            <a:ext cx="1965960" cy="1965960"/>
          </a:xfrm>
          <a:prstGeom prst="rect">
            <a:avLst/>
          </a:prstGeom>
          <a:solidFill>
            <a:srgbClr val="1D63B7">
              <a:alpha val="14000"/>
            </a:srgbClr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3A3A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31520" y="1828800"/>
            <a:ext cx="71780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[Presentation title]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749808" y="3218688"/>
            <a:ext cx="6172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[Clear subtitle or one-sentence purpose]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749808" y="5138928"/>
            <a:ext cx="1143000" cy="0"/>
          </a:xfrm>
          <a:prstGeom prst="line">
            <a:avLst/>
          </a:prstGeom>
          <a:noFill/>
          <a:ln w="31750">
            <a:solidFill>
              <a:srgbClr val="1D63B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49808" y="5321808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[Presenter or team]  ·  [Month YYYY]  ·  [Status]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3A3A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Today’s discussion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AGENDA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768096" y="2304288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417320" y="2276856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[Section title]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389120" y="2295144"/>
            <a:ext cx="6126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[One-line description of the section]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1417320" y="2761488"/>
            <a:ext cx="9162288" cy="0"/>
          </a:xfrm>
          <a:prstGeom prst="line">
            <a:avLst/>
          </a:prstGeom>
          <a:noFill/>
          <a:ln w="10160">
            <a:solidFill>
              <a:srgbClr val="D2D2D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68096" y="3026664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417320" y="2999232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[Section title]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389120" y="3017520"/>
            <a:ext cx="6126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[One-line description of the section]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1417320" y="3483864"/>
            <a:ext cx="9162288" cy="0"/>
          </a:xfrm>
          <a:prstGeom prst="line">
            <a:avLst/>
          </a:prstGeom>
          <a:noFill/>
          <a:ln w="10160">
            <a:solidFill>
              <a:srgbClr val="D2D2D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68096" y="3749040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417320" y="3721608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[Section title]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4389120" y="3739896"/>
            <a:ext cx="6126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[One-line description of the section]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1417320" y="4206240"/>
            <a:ext cx="9162288" cy="0"/>
          </a:xfrm>
          <a:prstGeom prst="line">
            <a:avLst/>
          </a:prstGeom>
          <a:noFill/>
          <a:ln w="10160">
            <a:solidFill>
              <a:srgbClr val="D2D2D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68096" y="4471416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04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417320" y="4443984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[Section title]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4389120" y="4462272"/>
            <a:ext cx="6126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[One-line description of the section]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1417320" y="4928616"/>
            <a:ext cx="9162288" cy="0"/>
          </a:xfrm>
          <a:prstGeom prst="line">
            <a:avLst/>
          </a:prstGeom>
          <a:noFill/>
          <a:ln w="10160">
            <a:solidFill>
              <a:srgbClr val="D2D2D2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68096" y="5193792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05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1417320" y="5166360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[Section title]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4389120" y="5184648"/>
            <a:ext cx="6126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[One-line description of the section]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3A3A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10332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 one-page summary for the audience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EXECUTIVE SUMMARY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749808" y="2331720"/>
            <a:ext cx="3063240" cy="3218688"/>
          </a:xfrm>
          <a:prstGeom prst="rect">
            <a:avLst/>
          </a:prstGeom>
          <a:solidFill>
            <a:srgbClr val="EEF5FC"/>
          </a:solidFill>
          <a:ln w="12700">
            <a:solidFill>
              <a:srgbClr val="EEF5FC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49808" y="2331720"/>
            <a:ext cx="3063240" cy="73152"/>
          </a:xfrm>
          <a:prstGeom prst="rect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2416" y="2688336"/>
            <a:ext cx="310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463040" y="2670048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Core message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1069848" y="3438144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289304" y="3328416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[Primary statement]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1069848" y="4059936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289304" y="395020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[Why it matters]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1069848" y="4681728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289304" y="457200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[Relevant context]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160520" y="2331720"/>
            <a:ext cx="3063240" cy="3218688"/>
          </a:xfrm>
          <a:prstGeom prst="rect">
            <a:avLst/>
          </a:prstGeom>
          <a:solidFill>
            <a:srgbClr val="DCE7F3"/>
          </a:solidFill>
          <a:ln w="12700">
            <a:solidFill>
              <a:srgbClr val="DCE7F3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60520" y="2331720"/>
            <a:ext cx="3063240" cy="73152"/>
          </a:xfrm>
          <a:prstGeom prst="rect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453128" y="2688336"/>
            <a:ext cx="310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23A68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02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873752" y="2670048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Evidence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4480560" y="3438144"/>
            <a:ext cx="91440" cy="9144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700016" y="3328416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[Verified fact or finding]</a:t>
            </a:r>
            <a:endParaRPr lang="en-US" sz="1550" dirty="0"/>
          </a:p>
        </p:txBody>
      </p:sp>
      <p:sp>
        <p:nvSpPr>
          <p:cNvPr id="22" name="Shape 19"/>
          <p:cNvSpPr/>
          <p:nvPr/>
        </p:nvSpPr>
        <p:spPr>
          <a:xfrm>
            <a:off x="4480560" y="4059936"/>
            <a:ext cx="91440" cy="9144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700016" y="395020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[Metric or observation]</a:t>
            </a:r>
            <a:endParaRPr lang="en-US" sz="1550" dirty="0"/>
          </a:p>
        </p:txBody>
      </p:sp>
      <p:sp>
        <p:nvSpPr>
          <p:cNvPr id="24" name="Shape 21"/>
          <p:cNvSpPr/>
          <p:nvPr/>
        </p:nvSpPr>
        <p:spPr>
          <a:xfrm>
            <a:off x="4480560" y="4681728"/>
            <a:ext cx="91440" cy="9144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700016" y="457200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[Supporting source]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7571232" y="2331720"/>
            <a:ext cx="3063240" cy="3218688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571232" y="2331720"/>
            <a:ext cx="3063240" cy="73152"/>
          </a:xfrm>
          <a:prstGeom prst="rect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863840" y="2688336"/>
            <a:ext cx="310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03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8284464" y="2670048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Required action</a:t>
            </a:r>
            <a:endParaRPr lang="en-US" sz="1700" dirty="0"/>
          </a:p>
        </p:txBody>
      </p:sp>
      <p:sp>
        <p:nvSpPr>
          <p:cNvPr id="30" name="Shape 27"/>
          <p:cNvSpPr/>
          <p:nvPr/>
        </p:nvSpPr>
        <p:spPr>
          <a:xfrm>
            <a:off x="7891272" y="3438144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110728" y="3328416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[Decision or next step]</a:t>
            </a:r>
            <a:endParaRPr lang="en-US" sz="1550" dirty="0"/>
          </a:p>
        </p:txBody>
      </p:sp>
      <p:sp>
        <p:nvSpPr>
          <p:cNvPr id="32" name="Shape 29"/>
          <p:cNvSpPr/>
          <p:nvPr/>
        </p:nvSpPr>
        <p:spPr>
          <a:xfrm>
            <a:off x="7891272" y="4059936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8110728" y="395020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[Named owner]</a:t>
            </a:r>
            <a:endParaRPr lang="en-US" sz="1550" dirty="0"/>
          </a:p>
        </p:txBody>
      </p:sp>
      <p:sp>
        <p:nvSpPr>
          <p:cNvPr id="34" name="Shape 31"/>
          <p:cNvSpPr/>
          <p:nvPr/>
        </p:nvSpPr>
        <p:spPr>
          <a:xfrm>
            <a:off x="7891272" y="4681728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8110728" y="457200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[Target date]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3A3A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10469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Build a clear before-and-after narrative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TWO-COLUMN LAYOUT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749808" y="2267712"/>
            <a:ext cx="5102352" cy="3456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2D2D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78992" y="2615184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5" kern="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STARTING POINT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1097280" y="3172968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16736" y="3063240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[Relevant situation or context]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097280" y="3831336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316736" y="3721608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[Constraint, gap, or open question]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097280" y="4489704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316736" y="4379976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[Evidence that supports the statement]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199632" y="2267712"/>
            <a:ext cx="5230368" cy="3456432"/>
          </a:xfrm>
          <a:prstGeom prst="rect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547104" y="261518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5" kern="0" dirty="0">
                <a:solidFill>
                  <a:srgbClr val="DCE7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DIRECTION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6565392" y="3172968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784848" y="3063240"/>
            <a:ext cx="4069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[Proposed direction or response]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565392" y="3831336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784848" y="3721608"/>
            <a:ext cx="4069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[Principle that must remain true]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565392" y="4489704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784848" y="4379976"/>
            <a:ext cx="4069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[Definition of a successful result]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565392" y="5230368"/>
            <a:ext cx="4206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DCE7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verified facts and name the source in the slide notes.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3A6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10378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Explain a process in four clear steps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DCE7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FOUR-STEP PROCESS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749808" y="2487168"/>
            <a:ext cx="2331720" cy="2331720"/>
          </a:xfrm>
          <a:prstGeom prst="rect">
            <a:avLst/>
          </a:prstGeom>
          <a:solidFill>
            <a:srgbClr val="123A68"/>
          </a:solidFill>
          <a:ln w="12700">
            <a:solidFill>
              <a:srgbClr val="6E8FB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05840" y="2761488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005840" y="3236976"/>
            <a:ext cx="18105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[Step one]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05840" y="3822192"/>
            <a:ext cx="18105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DCE7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[Short description of the starting point]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3163824" y="3401568"/>
            <a:ext cx="182880" cy="384048"/>
          </a:xfrm>
          <a:prstGeom prst="chevron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511296" y="2487168"/>
            <a:ext cx="2331720" cy="2331720"/>
          </a:xfrm>
          <a:prstGeom prst="rect">
            <a:avLst/>
          </a:prstGeom>
          <a:solidFill>
            <a:srgbClr val="1A4B80"/>
          </a:solidFill>
          <a:ln w="25400">
            <a:solidFill>
              <a:srgbClr val="1D63B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767328" y="2761488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767328" y="3236976"/>
            <a:ext cx="18105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[Step two]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3767328" y="3822192"/>
            <a:ext cx="18105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DCE7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[Short description of the next action]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5925312" y="3401568"/>
            <a:ext cx="182880" cy="384048"/>
          </a:xfrm>
          <a:prstGeom prst="chevron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272784" y="2487168"/>
            <a:ext cx="2331720" cy="2331720"/>
          </a:xfrm>
          <a:prstGeom prst="rect">
            <a:avLst/>
          </a:prstGeom>
          <a:solidFill>
            <a:srgbClr val="123A68"/>
          </a:solidFill>
          <a:ln w="12700">
            <a:solidFill>
              <a:srgbClr val="6E8FB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28816" y="2761488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528816" y="3236976"/>
            <a:ext cx="18105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[Step three]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6528816" y="3822192"/>
            <a:ext cx="18105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DCE7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[Short description of the next action]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8686800" y="3401568"/>
            <a:ext cx="182880" cy="384048"/>
          </a:xfrm>
          <a:prstGeom prst="chevron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034272" y="2487168"/>
            <a:ext cx="2331720" cy="2331720"/>
          </a:xfrm>
          <a:prstGeom prst="rect">
            <a:avLst/>
          </a:prstGeom>
          <a:solidFill>
            <a:srgbClr val="123A68"/>
          </a:solidFill>
          <a:ln w="12700">
            <a:solidFill>
              <a:srgbClr val="6E8FB2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290304" y="2761488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04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9290304" y="3236976"/>
            <a:ext cx="18105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[Step four]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9290304" y="3822192"/>
            <a:ext cx="18105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DCE7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[Short description of the result]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768096" y="5330952"/>
            <a:ext cx="9829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CE7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[One sentence explaining the purpose and result of the process.]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DCE7F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3A3A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Pair one visual with three useful callouts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IMAGE AND CALLOUTS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749808" y="2267712"/>
            <a:ext cx="6812280" cy="3611880"/>
          </a:xfrm>
          <a:prstGeom prst="rect">
            <a:avLst/>
          </a:prstGeom>
          <a:solidFill>
            <a:srgbClr val="EEF5FC"/>
          </a:solidFill>
          <a:ln w="15240">
            <a:solidFill>
              <a:srgbClr val="B8CBE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49808" y="2267712"/>
            <a:ext cx="6812280" cy="384048"/>
          </a:xfrm>
          <a:prstGeom prst="rect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87552" y="2395728"/>
            <a:ext cx="91440" cy="91440"/>
          </a:xfrm>
          <a:prstGeom prst="ellipse">
            <a:avLst/>
          </a:prstGeom>
          <a:solidFill>
            <a:srgbClr val="F06B6B"/>
          </a:solidFill>
          <a:ln w="12700">
            <a:solidFill>
              <a:srgbClr val="F06B6B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16152" y="2395728"/>
            <a:ext cx="91440" cy="91440"/>
          </a:xfrm>
          <a:prstGeom prst="ellipse">
            <a:avLst/>
          </a:prstGeom>
          <a:solidFill>
            <a:srgbClr val="F7C948"/>
          </a:solidFill>
          <a:ln w="12700">
            <a:solidFill>
              <a:srgbClr val="F7C948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444752" y="2395728"/>
            <a:ext cx="91440" cy="91440"/>
          </a:xfrm>
          <a:prstGeom prst="ellipse">
            <a:avLst/>
          </a:prstGeom>
          <a:solidFill>
            <a:srgbClr val="6CCB75"/>
          </a:solidFill>
          <a:ln w="12700">
            <a:solidFill>
              <a:srgbClr val="6CCB75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078992" y="2980944"/>
            <a:ext cx="1234440" cy="2423160"/>
          </a:xfrm>
          <a:prstGeom prst="rect">
            <a:avLst/>
          </a:prstGeom>
          <a:solidFill>
            <a:srgbClr val="FFFFFF"/>
          </a:solidFill>
          <a:ln w="10160">
            <a:solidFill>
              <a:srgbClr val="D2D2D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578608" y="2980944"/>
            <a:ext cx="4315968" cy="2423160"/>
          </a:xfrm>
          <a:prstGeom prst="rect">
            <a:avLst/>
          </a:prstGeom>
          <a:solidFill>
            <a:srgbClr val="E1EAF4"/>
          </a:solidFill>
          <a:ln w="10160">
            <a:solidFill>
              <a:srgbClr val="B8CBE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044952" y="3950208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23A68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Place one approved visual here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2971800" y="4407408"/>
            <a:ext cx="35295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a clear approved image. Remove personal and confidential data.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7973568" y="245059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01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8476488" y="2432304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[Point one]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8476488" y="2798064"/>
            <a:ext cx="2423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Explain the first relevant detail.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7973568" y="356616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02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8476488" y="3547872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[Point two]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476488" y="3913632"/>
            <a:ext cx="2423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Explain the second relevant detail.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973568" y="468172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03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8476488" y="466344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[Point three]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8476488" y="5029200"/>
            <a:ext cx="2423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 the visual to the message.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3A3A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10469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Explain relationships, movement, and boundaries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SYSTEM DIAGRAM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749808" y="2487168"/>
            <a:ext cx="2542032" cy="1444752"/>
          </a:xfrm>
          <a:prstGeom prst="rect">
            <a:avLst/>
          </a:prstGeom>
          <a:solidFill>
            <a:srgbClr val="EEF5FC"/>
          </a:solidFill>
          <a:ln w="15240">
            <a:solidFill>
              <a:srgbClr val="1D63B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78408" y="2816352"/>
            <a:ext cx="2084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[Source]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78408" y="3236976"/>
            <a:ext cx="2084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[Input, owner, or starting point]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520440" y="2980944"/>
            <a:ext cx="310896" cy="475488"/>
          </a:xfrm>
          <a:prstGeom prst="chevron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913632" y="2487168"/>
            <a:ext cx="2542032" cy="1444752"/>
          </a:xfrm>
          <a:prstGeom prst="rect">
            <a:avLst/>
          </a:prstGeom>
          <a:solidFill>
            <a:srgbClr val="DCE7F3"/>
          </a:solidFill>
          <a:ln w="15240">
            <a:solidFill>
              <a:srgbClr val="123A6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42232" y="2816352"/>
            <a:ext cx="2084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[Process or system]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4142232" y="3236976"/>
            <a:ext cx="2084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[Transformation or main activity]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6684264" y="2980944"/>
            <a:ext cx="310896" cy="475488"/>
          </a:xfrm>
          <a:prstGeom prst="chevron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077456" y="2487168"/>
            <a:ext cx="2542032" cy="1444752"/>
          </a:xfrm>
          <a:prstGeom prst="rect">
            <a:avLst/>
          </a:prstGeom>
          <a:solidFill>
            <a:srgbClr val="EEF5FC"/>
          </a:solidFill>
          <a:ln w="15240">
            <a:solidFill>
              <a:srgbClr val="1D63B7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306056" y="2816352"/>
            <a:ext cx="2084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[Destination]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7306056" y="3236976"/>
            <a:ext cx="2084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[Output, audience, or next system]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9985248" y="2487168"/>
            <a:ext cx="1444752" cy="1444752"/>
          </a:xfrm>
          <a:prstGeom prst="rect">
            <a:avLst/>
          </a:prstGeom>
          <a:solidFill>
            <a:srgbClr val="DCE7F3"/>
          </a:solidFill>
          <a:ln w="15240">
            <a:solidFill>
              <a:srgbClr val="123A6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0158984" y="28163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123A68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Controls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0158984" y="321868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[Rules or constraints]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749808" y="461772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5" kern="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EXPLAIN THE DIAGRAM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786384" y="5102352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005840" y="4992624"/>
            <a:ext cx="5303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[What enters the process]</a:t>
            </a:r>
            <a:endParaRPr lang="en-US" sz="1450" dirty="0"/>
          </a:p>
        </p:txBody>
      </p:sp>
      <p:sp>
        <p:nvSpPr>
          <p:cNvPr id="23" name="Shape 20"/>
          <p:cNvSpPr/>
          <p:nvPr/>
        </p:nvSpPr>
        <p:spPr>
          <a:xfrm>
            <a:off x="786384" y="5522976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05840" y="5413248"/>
            <a:ext cx="5303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[What changes or moves]</a:t>
            </a:r>
            <a:endParaRPr lang="en-US" sz="1450" dirty="0"/>
          </a:p>
        </p:txBody>
      </p:sp>
      <p:sp>
        <p:nvSpPr>
          <p:cNvPr id="25" name="Shape 22"/>
          <p:cNvSpPr/>
          <p:nvPr/>
        </p:nvSpPr>
        <p:spPr>
          <a:xfrm>
            <a:off x="786384" y="5943600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005840" y="5833872"/>
            <a:ext cx="5303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[What leaves the process]</a:t>
            </a:r>
            <a:endParaRPr lang="en-US" sz="1450" dirty="0"/>
          </a:p>
        </p:txBody>
      </p:sp>
      <p:sp>
        <p:nvSpPr>
          <p:cNvPr id="27" name="Shape 24"/>
          <p:cNvSpPr/>
          <p:nvPr/>
        </p:nvSpPr>
        <p:spPr>
          <a:xfrm>
            <a:off x="6163056" y="5102352"/>
            <a:ext cx="91440" cy="9144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382512" y="4992624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[Who owns each part]</a:t>
            </a:r>
            <a:endParaRPr lang="en-US" sz="1450" dirty="0"/>
          </a:p>
        </p:txBody>
      </p:sp>
      <p:sp>
        <p:nvSpPr>
          <p:cNvPr id="29" name="Shape 26"/>
          <p:cNvSpPr/>
          <p:nvPr/>
        </p:nvSpPr>
        <p:spPr>
          <a:xfrm>
            <a:off x="6163056" y="5522976"/>
            <a:ext cx="91440" cy="9144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382512" y="5413248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[Relevant rule or dependency]</a:t>
            </a:r>
            <a:endParaRPr lang="en-US" sz="1450" dirty="0"/>
          </a:p>
        </p:txBody>
      </p:sp>
      <p:sp>
        <p:nvSpPr>
          <p:cNvPr id="31" name="Shape 28"/>
          <p:cNvSpPr/>
          <p:nvPr/>
        </p:nvSpPr>
        <p:spPr>
          <a:xfrm>
            <a:off x="6163056" y="5943600"/>
            <a:ext cx="91440" cy="9144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382512" y="5833872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[Open question and owner]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3A3A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Use three verified figures to support one message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KEY FIGURES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749808" y="2286000"/>
            <a:ext cx="2971800" cy="1901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2D2D2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49808" y="2286000"/>
            <a:ext cx="2971800" cy="73152"/>
          </a:xfrm>
          <a:prstGeom prst="rect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05840" y="2624328"/>
            <a:ext cx="1371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[Baseline]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78408" y="2980944"/>
            <a:ext cx="24871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[00]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1005840" y="3584448"/>
            <a:ext cx="23774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[Current time, cost, or quality measure]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087368" y="2286000"/>
            <a:ext cx="2971800" cy="1901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2D2D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087368" y="2286000"/>
            <a:ext cx="2971800" cy="73152"/>
          </a:xfrm>
          <a:prstGeom prst="rect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343400" y="2624328"/>
            <a:ext cx="1371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23A68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[Target]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315968" y="2980944"/>
            <a:ext cx="24871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[00]</a:t>
            </a:r>
            <a:endParaRPr lang="en-US" sz="2900" dirty="0"/>
          </a:p>
        </p:txBody>
      </p:sp>
      <p:sp>
        <p:nvSpPr>
          <p:cNvPr id="15" name="Text 12"/>
          <p:cNvSpPr/>
          <p:nvPr/>
        </p:nvSpPr>
        <p:spPr>
          <a:xfrm>
            <a:off x="4343400" y="3584448"/>
            <a:ext cx="23774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[Expected result after agreed period]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424928" y="2286000"/>
            <a:ext cx="2971800" cy="1901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2D2D2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424928" y="2286000"/>
            <a:ext cx="2971800" cy="73152"/>
          </a:xfrm>
          <a:prstGeom prst="rect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680960" y="2624328"/>
            <a:ext cx="1371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[Value]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653528" y="2980944"/>
            <a:ext cx="24871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[€ / h / %]</a:t>
            </a:r>
            <a:endParaRPr lang="en-US" sz="2900" dirty="0"/>
          </a:p>
        </p:txBody>
      </p:sp>
      <p:sp>
        <p:nvSpPr>
          <p:cNvPr id="20" name="Text 17"/>
          <p:cNvSpPr/>
          <p:nvPr/>
        </p:nvSpPr>
        <p:spPr>
          <a:xfrm>
            <a:off x="7680960" y="3584448"/>
            <a:ext cx="23774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[Financial or operational impact]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749808" y="4645152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5" kern="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ASSUMPTIONS TO VALIDATE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786384" y="5102352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005840" y="4992624"/>
            <a:ext cx="5074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[Affected users and process frequency]</a:t>
            </a:r>
            <a:endParaRPr lang="en-US" sz="1450" dirty="0"/>
          </a:p>
        </p:txBody>
      </p:sp>
      <p:sp>
        <p:nvSpPr>
          <p:cNvPr id="24" name="Shape 21"/>
          <p:cNvSpPr/>
          <p:nvPr/>
        </p:nvSpPr>
        <p:spPr>
          <a:xfrm>
            <a:off x="786384" y="5522976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005840" y="5413248"/>
            <a:ext cx="5074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[Adoption rate and implementation period]</a:t>
            </a:r>
            <a:endParaRPr lang="en-US" sz="1450" dirty="0"/>
          </a:p>
        </p:txBody>
      </p:sp>
      <p:sp>
        <p:nvSpPr>
          <p:cNvPr id="26" name="Shape 23"/>
          <p:cNvSpPr/>
          <p:nvPr/>
        </p:nvSpPr>
        <p:spPr>
          <a:xfrm>
            <a:off x="786384" y="5943600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005840" y="5833872"/>
            <a:ext cx="5074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[Internal labor, risk, or delay cost]</a:t>
            </a:r>
            <a:endParaRPr lang="en-US" sz="1450" dirty="0"/>
          </a:p>
        </p:txBody>
      </p:sp>
      <p:sp>
        <p:nvSpPr>
          <p:cNvPr id="28" name="Shape 25"/>
          <p:cNvSpPr/>
          <p:nvPr/>
        </p:nvSpPr>
        <p:spPr>
          <a:xfrm>
            <a:off x="6583680" y="4590288"/>
            <a:ext cx="4846320" cy="1133856"/>
          </a:xfrm>
          <a:prstGeom prst="rect">
            <a:avLst/>
          </a:prstGeom>
          <a:solidFill>
            <a:srgbClr val="EEF5FC"/>
          </a:solidFill>
          <a:ln w="12700">
            <a:solidFill>
              <a:srgbClr val="EEF5FC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931152" y="4910328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23A6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Label forecasts, assumptions, ranges, units, and reporting periods clearly.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3A3A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10469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Make the plan concrete: phases, owners, and exits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TIMELINE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1005840" y="2999232"/>
            <a:ext cx="10040112" cy="0"/>
          </a:xfrm>
          <a:prstGeom prst="line">
            <a:avLst/>
          </a:prstGeom>
          <a:noFill/>
          <a:ln w="25400">
            <a:solidFill>
              <a:srgbClr val="D2D2D2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49808" y="2743200"/>
            <a:ext cx="512064" cy="512064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04672" y="2889504"/>
            <a:ext cx="4023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01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749808" y="354787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[Phase one]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749808" y="3986784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[Period]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749808" y="4434840"/>
            <a:ext cx="221284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[Purpose, activity, and responsible owner.]</a:t>
            </a:r>
            <a:endParaRPr lang="en-US" sz="1320" dirty="0"/>
          </a:p>
        </p:txBody>
      </p:sp>
      <p:sp>
        <p:nvSpPr>
          <p:cNvPr id="12" name="Text 9"/>
          <p:cNvSpPr/>
          <p:nvPr/>
        </p:nvSpPr>
        <p:spPr>
          <a:xfrm>
            <a:off x="749808" y="5358384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i="1" dirty="0">
                <a:solidFill>
                  <a:srgbClr val="66708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Exit: [approval or measurable result]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3529584" y="2743200"/>
            <a:ext cx="512064" cy="512064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584448" y="2889504"/>
            <a:ext cx="4023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02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3529584" y="354787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[Phase two]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3529584" y="3986784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[Period]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3529584" y="4434840"/>
            <a:ext cx="221284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[Purpose, activity, and responsible owner.]</a:t>
            </a:r>
            <a:endParaRPr lang="en-US" sz="1320" dirty="0"/>
          </a:p>
        </p:txBody>
      </p:sp>
      <p:sp>
        <p:nvSpPr>
          <p:cNvPr id="18" name="Text 15"/>
          <p:cNvSpPr/>
          <p:nvPr/>
        </p:nvSpPr>
        <p:spPr>
          <a:xfrm>
            <a:off x="3529584" y="5358384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i="1" dirty="0">
                <a:solidFill>
                  <a:srgbClr val="66708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Exit: [approval or measurable result]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6309360" y="2743200"/>
            <a:ext cx="512064" cy="512064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364224" y="2889504"/>
            <a:ext cx="4023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03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6309360" y="354787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[Phase three]</a:t>
            </a:r>
            <a:endParaRPr lang="en-US" sz="1900" dirty="0"/>
          </a:p>
        </p:txBody>
      </p:sp>
      <p:sp>
        <p:nvSpPr>
          <p:cNvPr id="22" name="Text 19"/>
          <p:cNvSpPr/>
          <p:nvPr/>
        </p:nvSpPr>
        <p:spPr>
          <a:xfrm>
            <a:off x="6309360" y="3986784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23A68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[Period]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6309360" y="4434840"/>
            <a:ext cx="221284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[Purpose, activity, and responsible owner.]</a:t>
            </a:r>
            <a:endParaRPr lang="en-US" sz="1320" dirty="0"/>
          </a:p>
        </p:txBody>
      </p:sp>
      <p:sp>
        <p:nvSpPr>
          <p:cNvPr id="24" name="Text 21"/>
          <p:cNvSpPr/>
          <p:nvPr/>
        </p:nvSpPr>
        <p:spPr>
          <a:xfrm>
            <a:off x="6309360" y="5358384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i="1" dirty="0">
                <a:solidFill>
                  <a:srgbClr val="66708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Exit: [approval or measurable result]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9089136" y="2743200"/>
            <a:ext cx="512064" cy="512064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144000" y="2889504"/>
            <a:ext cx="4023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04</a:t>
            </a:r>
            <a:endParaRPr lang="en-US" sz="1050" dirty="0"/>
          </a:p>
        </p:txBody>
      </p:sp>
      <p:sp>
        <p:nvSpPr>
          <p:cNvPr id="27" name="Text 24"/>
          <p:cNvSpPr/>
          <p:nvPr/>
        </p:nvSpPr>
        <p:spPr>
          <a:xfrm>
            <a:off x="9089136" y="354787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[Phase four]</a:t>
            </a:r>
            <a:endParaRPr lang="en-US" sz="1900" dirty="0"/>
          </a:p>
        </p:txBody>
      </p:sp>
      <p:sp>
        <p:nvSpPr>
          <p:cNvPr id="28" name="Text 25"/>
          <p:cNvSpPr/>
          <p:nvPr/>
        </p:nvSpPr>
        <p:spPr>
          <a:xfrm>
            <a:off x="9089136" y="3986784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[Period]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9089136" y="4434840"/>
            <a:ext cx="221284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[Purpose, activity, and responsible owner.]</a:t>
            </a:r>
            <a:endParaRPr lang="en-US" sz="1320" dirty="0"/>
          </a:p>
        </p:txBody>
      </p:sp>
      <p:sp>
        <p:nvSpPr>
          <p:cNvPr id="30" name="Text 27"/>
          <p:cNvSpPr/>
          <p:nvPr/>
        </p:nvSpPr>
        <p:spPr>
          <a:xfrm>
            <a:off x="9089136" y="5358384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i="1" dirty="0">
                <a:solidFill>
                  <a:srgbClr val="66708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Exit: [approval or measurable result]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3A3A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Compare three options with the same criteria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COMPARISON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749808" y="2267712"/>
            <a:ext cx="3063240" cy="3547872"/>
          </a:xfrm>
          <a:prstGeom prst="rect">
            <a:avLst/>
          </a:prstGeom>
          <a:solidFill>
            <a:srgbClr val="EEF5FC"/>
          </a:solidFill>
          <a:ln w="12700">
            <a:solidFill>
              <a:srgbClr val="1D63B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24128" y="2688336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[Option A]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1024128" y="3182112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D63B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[Short description]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1051560" y="3840480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271016" y="373075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[Criterion one]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051560" y="4297680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271016" y="418795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[Criterion two]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1051560" y="4754880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271016" y="464515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[Criterion three]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1051560" y="5212080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271016" y="510235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[Criterion four]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024128" y="5394960"/>
            <a:ext cx="2514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[Summary or key distinction]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4105656" y="2267712"/>
            <a:ext cx="3063240" cy="3547872"/>
          </a:xfrm>
          <a:prstGeom prst="rect">
            <a:avLst/>
          </a:prstGeom>
          <a:solidFill>
            <a:srgbClr val="DCE7F3"/>
          </a:solidFill>
          <a:ln w="22860">
            <a:solidFill>
              <a:srgbClr val="123A6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782312" y="2103120"/>
            <a:ext cx="1700784" cy="347472"/>
          </a:xfrm>
          <a:prstGeom prst="rect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901184" y="2203704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30" kern="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RECOMMENDED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4379976" y="2688336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[Option B]</a:t>
            </a:r>
            <a:endParaRPr lang="en-US" sz="2300" dirty="0"/>
          </a:p>
        </p:txBody>
      </p:sp>
      <p:sp>
        <p:nvSpPr>
          <p:cNvPr id="22" name="Text 19"/>
          <p:cNvSpPr/>
          <p:nvPr/>
        </p:nvSpPr>
        <p:spPr>
          <a:xfrm>
            <a:off x="4379976" y="3182112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23A6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[Short description]</a:t>
            </a:r>
            <a:endParaRPr lang="en-US" sz="1350" dirty="0"/>
          </a:p>
        </p:txBody>
      </p:sp>
      <p:sp>
        <p:nvSpPr>
          <p:cNvPr id="23" name="Shape 20"/>
          <p:cNvSpPr/>
          <p:nvPr/>
        </p:nvSpPr>
        <p:spPr>
          <a:xfrm>
            <a:off x="4407408" y="3840480"/>
            <a:ext cx="91440" cy="9144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626864" y="373075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[Criterion one]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407408" y="4297680"/>
            <a:ext cx="91440" cy="9144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626864" y="418795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[Criterion two]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4407408" y="4754880"/>
            <a:ext cx="91440" cy="9144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626864" y="464515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[Criterion three]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4407408" y="5212080"/>
            <a:ext cx="91440" cy="9144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626864" y="510235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[Criterion four]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4379976" y="5394960"/>
            <a:ext cx="2514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[Summary or key distinction]</a:t>
            </a:r>
            <a:endParaRPr lang="en-US" sz="1350" dirty="0"/>
          </a:p>
        </p:txBody>
      </p:sp>
      <p:sp>
        <p:nvSpPr>
          <p:cNvPr id="32" name="Shape 29"/>
          <p:cNvSpPr/>
          <p:nvPr/>
        </p:nvSpPr>
        <p:spPr>
          <a:xfrm>
            <a:off x="7461504" y="2267712"/>
            <a:ext cx="3063240" cy="3547872"/>
          </a:xfrm>
          <a:prstGeom prst="rect">
            <a:avLst/>
          </a:prstGeom>
          <a:solidFill>
            <a:srgbClr val="F2F2F2"/>
          </a:solidFill>
          <a:ln w="12700">
            <a:solidFill>
              <a:srgbClr val="1D63B7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7735824" y="2688336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[Option C]</a:t>
            </a:r>
            <a:endParaRPr lang="en-US" sz="2300" dirty="0"/>
          </a:p>
        </p:txBody>
      </p:sp>
      <p:sp>
        <p:nvSpPr>
          <p:cNvPr id="34" name="Text 31"/>
          <p:cNvSpPr/>
          <p:nvPr/>
        </p:nvSpPr>
        <p:spPr>
          <a:xfrm>
            <a:off x="7735824" y="3182112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D63B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[Short description]</a:t>
            </a:r>
            <a:endParaRPr lang="en-US" sz="1350" dirty="0"/>
          </a:p>
        </p:txBody>
      </p:sp>
      <p:sp>
        <p:nvSpPr>
          <p:cNvPr id="35" name="Shape 32"/>
          <p:cNvSpPr/>
          <p:nvPr/>
        </p:nvSpPr>
        <p:spPr>
          <a:xfrm>
            <a:off x="7763256" y="3840480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7982712" y="373075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[Criterion one]</a:t>
            </a:r>
            <a:endParaRPr lang="en-US" sz="1400" dirty="0"/>
          </a:p>
        </p:txBody>
      </p:sp>
      <p:sp>
        <p:nvSpPr>
          <p:cNvPr id="37" name="Shape 34"/>
          <p:cNvSpPr/>
          <p:nvPr/>
        </p:nvSpPr>
        <p:spPr>
          <a:xfrm>
            <a:off x="7763256" y="4297680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7982712" y="418795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[Criterion two]</a:t>
            </a:r>
            <a:endParaRPr lang="en-US" sz="1400" dirty="0"/>
          </a:p>
        </p:txBody>
      </p:sp>
      <p:sp>
        <p:nvSpPr>
          <p:cNvPr id="39" name="Shape 36"/>
          <p:cNvSpPr/>
          <p:nvPr/>
        </p:nvSpPr>
        <p:spPr>
          <a:xfrm>
            <a:off x="7763256" y="4754880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7982712" y="464515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[Criterion three]</a:t>
            </a:r>
            <a:endParaRPr lang="en-US" sz="1400" dirty="0"/>
          </a:p>
        </p:txBody>
      </p:sp>
      <p:sp>
        <p:nvSpPr>
          <p:cNvPr id="41" name="Shape 38"/>
          <p:cNvSpPr/>
          <p:nvPr/>
        </p:nvSpPr>
        <p:spPr>
          <a:xfrm>
            <a:off x="7763256" y="5212080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7982712" y="510235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[Criterion four]</a:t>
            </a:r>
            <a:endParaRPr lang="en-US" sz="1400" dirty="0"/>
          </a:p>
        </p:txBody>
      </p:sp>
      <p:sp>
        <p:nvSpPr>
          <p:cNvPr id="43" name="Text 40"/>
          <p:cNvSpPr/>
          <p:nvPr/>
        </p:nvSpPr>
        <p:spPr>
          <a:xfrm>
            <a:off x="7735824" y="5394960"/>
            <a:ext cx="2514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[Summary or key distinction]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3A3A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Pair a short quote with the evidence behind it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QUOTE AND EVIDENCE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749808" y="2267712"/>
            <a:ext cx="3794760" cy="3520440"/>
          </a:xfrm>
          <a:prstGeom prst="rect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97280" y="26974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DCE7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[Source or organization]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78992" y="3364992"/>
            <a:ext cx="3063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“[Short, approved quote that supports the message.]”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1097280" y="5065776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DCE7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[Name]  ·  [Role]  ·  [Source]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5074920" y="246888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01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532120" y="2441448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Context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6894576" y="2459736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[Company type, team, starting point, and comparable constraint]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5532120" y="3191256"/>
            <a:ext cx="5285232" cy="0"/>
          </a:xfrm>
          <a:prstGeom prst="line">
            <a:avLst/>
          </a:prstGeom>
          <a:noFill/>
          <a:ln w="10160">
            <a:solidFill>
              <a:srgbClr val="D2D2D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074920" y="350215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5532120" y="347472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Approach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6894576" y="3493008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[Scope, timeline, integrations, and operating model]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5532120" y="4224528"/>
            <a:ext cx="5285232" cy="0"/>
          </a:xfrm>
          <a:prstGeom prst="line">
            <a:avLst/>
          </a:prstGeom>
          <a:noFill/>
          <a:ln w="10160">
            <a:solidFill>
              <a:srgbClr val="D2D2D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74920" y="4535424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03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5532120" y="4507992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Outcome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6894576" y="4526280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[Verified qualitative and quantitative result]</a:t>
            </a:r>
            <a:endParaRPr lang="en-US" sz="1450" dirty="0"/>
          </a:p>
        </p:txBody>
      </p:sp>
      <p:sp>
        <p:nvSpPr>
          <p:cNvPr id="21" name="Shape 18"/>
          <p:cNvSpPr/>
          <p:nvPr/>
        </p:nvSpPr>
        <p:spPr>
          <a:xfrm>
            <a:off x="5074920" y="5559552"/>
            <a:ext cx="5870448" cy="384048"/>
          </a:xfrm>
          <a:prstGeom prst="rect">
            <a:avLst/>
          </a:prstGeom>
          <a:solidFill>
            <a:srgbClr val="EEF5FC"/>
          </a:solidFill>
          <a:ln w="12700">
            <a:solidFill>
              <a:srgbClr val="EEF5FC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358384" y="566928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23A6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Confirm permission for every logo, quote, image, and result before publication.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3A3A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Organize related content in three columns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THREE-COLUMN LAYOUT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749808" y="2304288"/>
            <a:ext cx="3172968" cy="713232"/>
          </a:xfrm>
          <a:prstGeom prst="rect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78408" y="2532888"/>
            <a:ext cx="2715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[Column one]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49808" y="3017520"/>
            <a:ext cx="3172968" cy="2679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2D2D2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051560" y="3529584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271016" y="3419856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[Supporting point]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1051560" y="4023360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271016" y="3913632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[Supporting point]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1051560" y="4517136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271016" y="4407408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[Supporting point]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1051560" y="5010912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271016" y="4901184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[Supporting point]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4251960" y="2304288"/>
            <a:ext cx="3172968" cy="713232"/>
          </a:xfrm>
          <a:prstGeom prst="rect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480560" y="2532888"/>
            <a:ext cx="2715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[Column two]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4251960" y="3017520"/>
            <a:ext cx="3172968" cy="2679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2D2D2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553712" y="3529584"/>
            <a:ext cx="91440" cy="9144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773168" y="3419856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[Supporting point]</a:t>
            </a:r>
            <a:endParaRPr lang="en-US" sz="1450" dirty="0"/>
          </a:p>
        </p:txBody>
      </p:sp>
      <p:sp>
        <p:nvSpPr>
          <p:cNvPr id="22" name="Shape 19"/>
          <p:cNvSpPr/>
          <p:nvPr/>
        </p:nvSpPr>
        <p:spPr>
          <a:xfrm>
            <a:off x="4553712" y="4023360"/>
            <a:ext cx="91440" cy="9144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773168" y="3913632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[Supporting point]</a:t>
            </a:r>
            <a:endParaRPr lang="en-US" sz="1450" dirty="0"/>
          </a:p>
        </p:txBody>
      </p:sp>
      <p:sp>
        <p:nvSpPr>
          <p:cNvPr id="24" name="Shape 21"/>
          <p:cNvSpPr/>
          <p:nvPr/>
        </p:nvSpPr>
        <p:spPr>
          <a:xfrm>
            <a:off x="4553712" y="4517136"/>
            <a:ext cx="91440" cy="9144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773168" y="4407408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[Supporting point]</a:t>
            </a:r>
            <a:endParaRPr lang="en-US" sz="1450" dirty="0"/>
          </a:p>
        </p:txBody>
      </p:sp>
      <p:sp>
        <p:nvSpPr>
          <p:cNvPr id="26" name="Shape 23"/>
          <p:cNvSpPr/>
          <p:nvPr/>
        </p:nvSpPr>
        <p:spPr>
          <a:xfrm>
            <a:off x="4553712" y="5010912"/>
            <a:ext cx="91440" cy="9144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773168" y="4901184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[Supporting point]</a:t>
            </a:r>
            <a:endParaRPr lang="en-US" sz="1450" dirty="0"/>
          </a:p>
        </p:txBody>
      </p:sp>
      <p:sp>
        <p:nvSpPr>
          <p:cNvPr id="28" name="Shape 25"/>
          <p:cNvSpPr/>
          <p:nvPr/>
        </p:nvSpPr>
        <p:spPr>
          <a:xfrm>
            <a:off x="7754112" y="2304288"/>
            <a:ext cx="3172968" cy="713232"/>
          </a:xfrm>
          <a:prstGeom prst="rect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982712" y="2532888"/>
            <a:ext cx="2715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[Column three]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7754112" y="3017520"/>
            <a:ext cx="3172968" cy="2679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2D2D2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8055864" y="3529584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275320" y="3419856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[Supporting point]</a:t>
            </a:r>
            <a:endParaRPr lang="en-US" sz="1450" dirty="0"/>
          </a:p>
        </p:txBody>
      </p:sp>
      <p:sp>
        <p:nvSpPr>
          <p:cNvPr id="33" name="Shape 30"/>
          <p:cNvSpPr/>
          <p:nvPr/>
        </p:nvSpPr>
        <p:spPr>
          <a:xfrm>
            <a:off x="8055864" y="4023360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8275320" y="3913632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[Supporting point]</a:t>
            </a:r>
            <a:endParaRPr lang="en-US" sz="1450" dirty="0"/>
          </a:p>
        </p:txBody>
      </p:sp>
      <p:sp>
        <p:nvSpPr>
          <p:cNvPr id="35" name="Shape 32"/>
          <p:cNvSpPr/>
          <p:nvPr/>
        </p:nvSpPr>
        <p:spPr>
          <a:xfrm>
            <a:off x="8055864" y="4517136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8275320" y="4407408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[Supporting point]</a:t>
            </a:r>
            <a:endParaRPr lang="en-US" sz="1450" dirty="0"/>
          </a:p>
        </p:txBody>
      </p:sp>
      <p:sp>
        <p:nvSpPr>
          <p:cNvPr id="37" name="Shape 34"/>
          <p:cNvSpPr/>
          <p:nvPr/>
        </p:nvSpPr>
        <p:spPr>
          <a:xfrm>
            <a:off x="8055864" y="5010912"/>
            <a:ext cx="91440" cy="9144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8275320" y="4901184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[Supporting point]</a:t>
            </a:r>
            <a:endParaRPr lang="en-US" sz="1450" dirty="0"/>
          </a:p>
        </p:txBody>
      </p:sp>
      <p:sp>
        <p:nvSpPr>
          <p:cNvPr id="39" name="Text 36"/>
          <p:cNvSpPr/>
          <p:nvPr/>
        </p:nvSpPr>
        <p:spPr>
          <a:xfrm>
            <a:off x="768096" y="598932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6708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[Optional source, assumption, or explanatory note.]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3A3A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Close with a specific decision and named owners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NEXT STEPS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749808" y="2286000"/>
            <a:ext cx="2834640" cy="3429000"/>
          </a:xfrm>
          <a:prstGeom prst="rect">
            <a:avLst/>
          </a:prstGeom>
          <a:solidFill>
            <a:srgbClr val="EEF5FC"/>
          </a:solidFill>
          <a:ln w="12700">
            <a:solidFill>
              <a:srgbClr val="EEF5FC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69848" y="2679192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5" kern="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DECISION REQUESTED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051560" y="3218688"/>
            <a:ext cx="2212848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[State the decision in one sentence.]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1069848" y="4782312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Target date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[DD Month YYYY]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114800" y="2331720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ACTION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8522208" y="233172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OWNER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10222992" y="2331720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DATE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4114800" y="2798064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01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4617720" y="2779776"/>
            <a:ext cx="33832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0E17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[Action or deliverable]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8522208" y="2779776"/>
            <a:ext cx="120700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[Owner]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10222992" y="2779776"/>
            <a:ext cx="78638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[Date]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4617720" y="3227832"/>
            <a:ext cx="6400800" cy="0"/>
          </a:xfrm>
          <a:prstGeom prst="line">
            <a:avLst/>
          </a:prstGeom>
          <a:noFill/>
          <a:ln w="10160">
            <a:solidFill>
              <a:srgbClr val="D2D2D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114800" y="3511296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02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4617720" y="3493008"/>
            <a:ext cx="33832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0E17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[Action or deliverable]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8522208" y="3493008"/>
            <a:ext cx="120700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[Owner]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10222992" y="3493008"/>
            <a:ext cx="78638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[Date]</a:t>
            </a:r>
            <a:endParaRPr lang="en-US" sz="1450" dirty="0"/>
          </a:p>
        </p:txBody>
      </p:sp>
      <p:sp>
        <p:nvSpPr>
          <p:cNvPr id="22" name="Shape 19"/>
          <p:cNvSpPr/>
          <p:nvPr/>
        </p:nvSpPr>
        <p:spPr>
          <a:xfrm>
            <a:off x="4617720" y="3941064"/>
            <a:ext cx="6400800" cy="0"/>
          </a:xfrm>
          <a:prstGeom prst="line">
            <a:avLst/>
          </a:prstGeom>
          <a:noFill/>
          <a:ln w="10160">
            <a:solidFill>
              <a:srgbClr val="D2D2D2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114800" y="422452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03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4617720" y="4206240"/>
            <a:ext cx="33832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0E17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[Action or deliverable]</a:t>
            </a:r>
            <a:endParaRPr lang="en-US" sz="1550" dirty="0"/>
          </a:p>
        </p:txBody>
      </p:sp>
      <p:sp>
        <p:nvSpPr>
          <p:cNvPr id="25" name="Text 22"/>
          <p:cNvSpPr/>
          <p:nvPr/>
        </p:nvSpPr>
        <p:spPr>
          <a:xfrm>
            <a:off x="8522208" y="4206240"/>
            <a:ext cx="120700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[Owner]</a:t>
            </a:r>
            <a:endParaRPr lang="en-US" sz="1450" dirty="0"/>
          </a:p>
        </p:txBody>
      </p:sp>
      <p:sp>
        <p:nvSpPr>
          <p:cNvPr id="26" name="Text 23"/>
          <p:cNvSpPr/>
          <p:nvPr/>
        </p:nvSpPr>
        <p:spPr>
          <a:xfrm>
            <a:off x="10222992" y="4206240"/>
            <a:ext cx="78638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[Date]</a:t>
            </a:r>
            <a:endParaRPr lang="en-US" sz="1450" dirty="0"/>
          </a:p>
        </p:txBody>
      </p:sp>
      <p:sp>
        <p:nvSpPr>
          <p:cNvPr id="27" name="Shape 24"/>
          <p:cNvSpPr/>
          <p:nvPr/>
        </p:nvSpPr>
        <p:spPr>
          <a:xfrm>
            <a:off x="4617720" y="4654296"/>
            <a:ext cx="6400800" cy="0"/>
          </a:xfrm>
          <a:prstGeom prst="line">
            <a:avLst/>
          </a:prstGeom>
          <a:noFill/>
          <a:ln w="10160">
            <a:solidFill>
              <a:srgbClr val="D2D2D2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114800" y="493776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63B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04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4617720" y="4919472"/>
            <a:ext cx="33832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0E17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[Action or deliverable]</a:t>
            </a:r>
            <a:endParaRPr lang="en-US" sz="1550" dirty="0"/>
          </a:p>
        </p:txBody>
      </p:sp>
      <p:sp>
        <p:nvSpPr>
          <p:cNvPr id="30" name="Text 27"/>
          <p:cNvSpPr/>
          <p:nvPr/>
        </p:nvSpPr>
        <p:spPr>
          <a:xfrm>
            <a:off x="8522208" y="4919472"/>
            <a:ext cx="120700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[Owner]</a:t>
            </a:r>
            <a:endParaRPr lang="en-US" sz="1450" dirty="0"/>
          </a:p>
        </p:txBody>
      </p:sp>
      <p:sp>
        <p:nvSpPr>
          <p:cNvPr id="31" name="Text 28"/>
          <p:cNvSpPr/>
          <p:nvPr/>
        </p:nvSpPr>
        <p:spPr>
          <a:xfrm>
            <a:off x="10222992" y="4919472"/>
            <a:ext cx="78638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[Date]</a:t>
            </a:r>
            <a:endParaRPr lang="en-US" sz="1450" dirty="0"/>
          </a:p>
        </p:txBody>
      </p:sp>
      <p:sp>
        <p:nvSpPr>
          <p:cNvPr id="32" name="Shape 29"/>
          <p:cNvSpPr/>
          <p:nvPr/>
        </p:nvSpPr>
        <p:spPr>
          <a:xfrm>
            <a:off x="4617720" y="5367528"/>
            <a:ext cx="6400800" cy="0"/>
          </a:xfrm>
          <a:prstGeom prst="line">
            <a:avLst/>
          </a:prstGeom>
          <a:noFill/>
          <a:ln w="10160">
            <a:solidFill>
              <a:srgbClr val="D2D2D2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23A6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3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Questions and discussion</a:t>
            </a:r>
            <a:endParaRPr lang="en-US" sz="43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DCE7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QUESTIONS AND DISCUSSION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8613648" y="-384048"/>
            <a:ext cx="4114800" cy="4114800"/>
          </a:xfrm>
          <a:prstGeom prst="ellipse">
            <a:avLst/>
          </a:prstGeom>
          <a:solidFill>
            <a:srgbClr val="1D63B7">
              <a:alpha val="25000"/>
            </a:srgbClr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9674352" y="3310128"/>
            <a:ext cx="3310128" cy="3310128"/>
          </a:xfrm>
          <a:prstGeom prst="ellipse">
            <a:avLst/>
          </a:prstGeom>
          <a:solidFill>
            <a:srgbClr val="123A68">
              <a:alpha val="0"/>
            </a:srgbClr>
          </a:solidFill>
          <a:ln w="127000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2852928"/>
            <a:ext cx="6080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DCE7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this slide to capture open questions, decisions, and follow-up owners.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749808" y="4389120"/>
            <a:ext cx="1143000" cy="0"/>
          </a:xfrm>
          <a:prstGeom prst="line">
            <a:avLst/>
          </a:prstGeom>
          <a:noFill/>
          <a:ln w="31750">
            <a:solidFill>
              <a:srgbClr val="1D63B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49808" y="464515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DCE7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[Open question]  ·  [Owner]  ·  [Due date]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DCE7F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3A3A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Team and contacts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CONTACTS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749808" y="2395728"/>
            <a:ext cx="914400" cy="91440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59536" y="2715768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[AA]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749808" y="3675888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[Name]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49808" y="4096512"/>
            <a:ext cx="2514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D63B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[Role or function]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49808" y="4645152"/>
            <a:ext cx="2514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[email@flinker.app]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[+00 000 000000]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4114800" y="2395728"/>
            <a:ext cx="914400" cy="914400"/>
          </a:xfrm>
          <a:prstGeom prst="ellipse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224528" y="2715768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[BB]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4114800" y="3675888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[Name]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4114800" y="4096512"/>
            <a:ext cx="2514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D63B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[Role or function]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114800" y="4645152"/>
            <a:ext cx="2514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[email@flinker.app]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[+00 000 000000]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7479792" y="2395728"/>
            <a:ext cx="914400" cy="914400"/>
          </a:xfrm>
          <a:prstGeom prst="ellipse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89520" y="2715768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[CC]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7479792" y="3675888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[Name]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7479792" y="4096512"/>
            <a:ext cx="2514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D63B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[Role or function]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479792" y="4645152"/>
            <a:ext cx="2514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[email@flinker.app]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[+00 000 000000]</a:t>
            </a:r>
            <a:endParaRPr lang="en-US" sz="1450" dirty="0"/>
          </a:p>
        </p:txBody>
      </p:sp>
      <p:sp>
        <p:nvSpPr>
          <p:cNvPr id="21" name="Shape 18"/>
          <p:cNvSpPr/>
          <p:nvPr/>
        </p:nvSpPr>
        <p:spPr>
          <a:xfrm>
            <a:off x="749808" y="5650992"/>
            <a:ext cx="10378440" cy="438912"/>
          </a:xfrm>
          <a:prstGeom prst="rect">
            <a:avLst/>
          </a:prstGeom>
          <a:solidFill>
            <a:srgbClr val="EEF5FC"/>
          </a:solidFill>
          <a:ln w="12700">
            <a:solidFill>
              <a:srgbClr val="EEF5FC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078992" y="5788152"/>
            <a:ext cx="9692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flinker.app  ·  [Office address]  ·  [General contact email]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32" y="427482"/>
            <a:ext cx="278892" cy="2788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6988" y="42976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A3A3A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Flinker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731520" y="1078992"/>
            <a:ext cx="10469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Appendix and reference material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749808" y="641908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spc="35" kern="0" dirty="0">
                <a:solidFill>
                  <a:srgbClr val="667085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APPENDIX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768096" y="2286000"/>
            <a:ext cx="438912" cy="438912"/>
          </a:xfrm>
          <a:prstGeom prst="rect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77824" y="2404872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1499616" y="2313432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[Reference topic]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3822192" y="2322576"/>
            <a:ext cx="6903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[Short description or linked supporting material]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1499616" y="2843784"/>
            <a:ext cx="9235440" cy="0"/>
          </a:xfrm>
          <a:prstGeom prst="line">
            <a:avLst/>
          </a:prstGeom>
          <a:noFill/>
          <a:ln w="10160">
            <a:solidFill>
              <a:srgbClr val="D2D2D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68096" y="2980944"/>
            <a:ext cx="438912" cy="438912"/>
          </a:xfrm>
          <a:prstGeom prst="rect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77824" y="3099816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1499616" y="3008376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[Reference topic]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822192" y="3017520"/>
            <a:ext cx="6903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[Short description or linked supporting material]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1499616" y="3538728"/>
            <a:ext cx="9235440" cy="0"/>
          </a:xfrm>
          <a:prstGeom prst="line">
            <a:avLst/>
          </a:prstGeom>
          <a:noFill/>
          <a:ln w="10160">
            <a:solidFill>
              <a:srgbClr val="D2D2D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68096" y="3675888"/>
            <a:ext cx="438912" cy="438912"/>
          </a:xfrm>
          <a:prstGeom prst="rect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77824" y="3794760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1499616" y="3703320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[Reference topic]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3822192" y="3712464"/>
            <a:ext cx="6903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[Short description or linked supporting material]</a:t>
            </a:r>
            <a:endParaRPr lang="en-US" sz="1450" dirty="0"/>
          </a:p>
        </p:txBody>
      </p:sp>
      <p:sp>
        <p:nvSpPr>
          <p:cNvPr id="20" name="Shape 17"/>
          <p:cNvSpPr/>
          <p:nvPr/>
        </p:nvSpPr>
        <p:spPr>
          <a:xfrm>
            <a:off x="1499616" y="4233672"/>
            <a:ext cx="9235440" cy="0"/>
          </a:xfrm>
          <a:prstGeom prst="line">
            <a:avLst/>
          </a:prstGeom>
          <a:noFill/>
          <a:ln w="10160">
            <a:solidFill>
              <a:srgbClr val="D2D2D2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68096" y="4370832"/>
            <a:ext cx="438912" cy="438912"/>
          </a:xfrm>
          <a:prstGeom prst="rect">
            <a:avLst/>
          </a:prstGeom>
          <a:solidFill>
            <a:srgbClr val="123A68"/>
          </a:solidFill>
          <a:ln w="12700">
            <a:solidFill>
              <a:srgbClr val="123A6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77824" y="4489704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1499616" y="4398264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[Reference topic]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3822192" y="4407408"/>
            <a:ext cx="6903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[Short description or linked supporting material]</a:t>
            </a:r>
            <a:endParaRPr lang="en-US" sz="1450" dirty="0"/>
          </a:p>
        </p:txBody>
      </p:sp>
      <p:sp>
        <p:nvSpPr>
          <p:cNvPr id="25" name="Shape 22"/>
          <p:cNvSpPr/>
          <p:nvPr/>
        </p:nvSpPr>
        <p:spPr>
          <a:xfrm>
            <a:off x="1499616" y="4928616"/>
            <a:ext cx="9235440" cy="0"/>
          </a:xfrm>
          <a:prstGeom prst="line">
            <a:avLst/>
          </a:prstGeom>
          <a:noFill/>
          <a:ln w="10160">
            <a:solidFill>
              <a:srgbClr val="D2D2D2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68096" y="5065776"/>
            <a:ext cx="438912" cy="438912"/>
          </a:xfrm>
          <a:prstGeom prst="rect">
            <a:avLst/>
          </a:prstGeom>
          <a:solidFill>
            <a:srgbClr val="1D63B7"/>
          </a:solidFill>
          <a:ln w="12700">
            <a:solidFill>
              <a:srgbClr val="1D63B7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77824" y="5184648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1499616" y="5093208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E172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[Reference topic]</a:t>
            </a:r>
            <a:endParaRPr lang="en-US" sz="1700" dirty="0"/>
          </a:p>
        </p:txBody>
      </p:sp>
      <p:sp>
        <p:nvSpPr>
          <p:cNvPr id="29" name="Text 26"/>
          <p:cNvSpPr/>
          <p:nvPr/>
        </p:nvSpPr>
        <p:spPr>
          <a:xfrm>
            <a:off x="3822192" y="5102352"/>
            <a:ext cx="6903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34405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[Short description or linked supporting material]</a:t>
            </a:r>
            <a:endParaRPr lang="en-US" sz="1450" dirty="0"/>
          </a:p>
        </p:txBody>
      </p:sp>
      <p:sp>
        <p:nvSpPr>
          <p:cNvPr id="30" name="Shape 27"/>
          <p:cNvSpPr/>
          <p:nvPr/>
        </p:nvSpPr>
        <p:spPr>
          <a:xfrm>
            <a:off x="749808" y="5888736"/>
            <a:ext cx="10378440" cy="329184"/>
          </a:xfrm>
          <a:prstGeom prst="rect">
            <a:avLst/>
          </a:prstGeom>
          <a:solidFill>
            <a:srgbClr val="EEF5FC"/>
          </a:solidFill>
          <a:ln w="12700">
            <a:solidFill>
              <a:srgbClr val="EEF5FC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033272" y="5980176"/>
            <a:ext cx="9784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123A6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Keep supporting material dated, owned, and consistent with the main presentation.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37376"/>
            <a:ext cx="2743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Segoe UI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Flinker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Flinker corporate presentation template</dc:title>
  <dc:subject>Editable Flinker corporate presentation template</dc:subject>
  <dc:creator>Flinker GmbH</dc:creator>
  <cp:lastModifiedBy>Flinker GmbH</cp:lastModifiedBy>
  <cp:revision>1</cp:revision>
  <dcterms:created xsi:type="dcterms:W3CDTF">2026-09-01T19:46:26Z</dcterms:created>
  <dcterms:modified xsi:type="dcterms:W3CDTF">2026-09-01T19:46:26Z</dcterms:modified>
</cp:coreProperties>
</file>